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3" r:id="rId3"/>
    <p:sldId id="285" r:id="rId4"/>
    <p:sldId id="288" r:id="rId5"/>
    <p:sldId id="302" r:id="rId6"/>
    <p:sldId id="303" r:id="rId7"/>
    <p:sldId id="301" r:id="rId8"/>
    <p:sldId id="300" r:id="rId9"/>
    <p:sldId id="297" r:id="rId10"/>
    <p:sldId id="289" r:id="rId11"/>
    <p:sldId id="298" r:id="rId12"/>
    <p:sldId id="292" r:id="rId13"/>
    <p:sldId id="299" r:id="rId14"/>
    <p:sldId id="290" r:id="rId15"/>
    <p:sldId id="291" r:id="rId16"/>
    <p:sldId id="287" r:id="rId17"/>
    <p:sldId id="284" r:id="rId18"/>
    <p:sldId id="286" r:id="rId19"/>
    <p:sldId id="27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 autoAdjust="0"/>
    <p:restoredTop sz="50074" autoAdjust="0"/>
  </p:normalViewPr>
  <p:slideViewPr>
    <p:cSldViewPr snapToGrid="0">
      <p:cViewPr varScale="1">
        <p:scale>
          <a:sx n="46" d="100"/>
          <a:sy n="46" d="100"/>
        </p:scale>
        <p:origin x="15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E1ECF-4359-41A8-88DB-1B510CDCB70B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AD7C-59B3-4491-971B-6C37C74D8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2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77AAB1-5E12-4CAE-9B10-28B2B5131DC9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6E9FED-BF6D-407C-A876-75832C6B1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3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Updates:</a:t>
            </a:r>
          </a:p>
          <a:p>
            <a:r>
              <a:rPr lang="en-US" dirty="0" smtClean="0"/>
              <a:t>Presented Advising models: 2 types:</a:t>
            </a:r>
            <a:r>
              <a:rPr lang="en-US" baseline="0" dirty="0" smtClean="0"/>
              <a:t> structural/application</a:t>
            </a:r>
          </a:p>
          <a:p>
            <a:r>
              <a:rPr lang="en-US" baseline="0" dirty="0" smtClean="0"/>
              <a:t>Success Planning: 4 main focus areas: Financial, Academic, Engagement, </a:t>
            </a:r>
            <a:r>
              <a:rPr lang="en-US" baseline="0" dirty="0" err="1" smtClean="0"/>
              <a:t>Psy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9FED-BF6D-407C-A876-75832C6B1F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6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9FED-BF6D-407C-A876-75832C6B1F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Strategy:</a:t>
            </a:r>
          </a:p>
          <a:p>
            <a:r>
              <a:rPr lang="en-US" dirty="0" smtClean="0"/>
              <a:t>Excellent proactive,</a:t>
            </a:r>
            <a:r>
              <a:rPr lang="en-US" baseline="0" dirty="0" smtClean="0"/>
              <a:t> appreciative and intrusive advising for all students.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Faculty:</a:t>
            </a:r>
          </a:p>
          <a:p>
            <a:r>
              <a:rPr lang="en-US" baseline="0" dirty="0" smtClean="0"/>
              <a:t>Advising Center development on advising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Students:</a:t>
            </a:r>
          </a:p>
          <a:p>
            <a:r>
              <a:rPr lang="en-US" baseline="0" dirty="0" smtClean="0"/>
              <a:t>Direct declare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Curriculum:</a:t>
            </a:r>
          </a:p>
          <a:p>
            <a:r>
              <a:rPr lang="en-US" dirty="0" smtClean="0"/>
              <a:t>FYS</a:t>
            </a:r>
          </a:p>
          <a:p>
            <a:endParaRPr lang="en-US" dirty="0" smtClean="0"/>
          </a:p>
          <a:p>
            <a:r>
              <a:rPr lang="en-US" dirty="0" smtClean="0"/>
              <a:t>Institutional</a:t>
            </a:r>
            <a:r>
              <a:rPr lang="en-US" baseline="0" dirty="0" smtClean="0"/>
              <a:t> Intentionality:</a:t>
            </a:r>
          </a:p>
          <a:p>
            <a:r>
              <a:rPr lang="en-US" baseline="0" dirty="0" smtClean="0"/>
              <a:t>Professional Advising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9FED-BF6D-407C-A876-75832C6B1F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2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2871-35CC-40CD-88E6-7C3179182A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73959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326" y="248054"/>
            <a:ext cx="9144000" cy="72944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326" y="1010361"/>
            <a:ext cx="9144000" cy="4381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9137-5E7E-4AA9-BCD8-E5E8AE88CE54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606142"/>
            <a:ext cx="12192000" cy="1251857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65000"/>
                </a:schemeClr>
              </a:gs>
              <a:gs pos="90000">
                <a:schemeClr val="bg1">
                  <a:lumMod val="65000"/>
                </a:schemeClr>
              </a:gs>
              <a:gs pos="54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82" y="5685484"/>
            <a:ext cx="1541487" cy="10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126273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18" y="186633"/>
            <a:ext cx="3454169" cy="68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940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3" y="5896057"/>
            <a:ext cx="3454169" cy="68980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0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9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84" y="420564"/>
            <a:ext cx="7189831" cy="5115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C9137-5E7E-4AA9-BCD8-E5E8AE88CE54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cloudstate.edu/president/workplans.aspx" TargetMode="External"/><Relationship Id="rId2" Type="http://schemas.openxmlformats.org/officeDocument/2006/relationships/hyperlink" Target="http://www.chartingthefuturemnscu.com/2016/01/charting-the-future-first-quarterly-report-completed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4" b="24518"/>
          <a:stretch/>
        </p:blipFill>
        <p:spPr>
          <a:xfrm>
            <a:off x="0" y="1735493"/>
            <a:ext cx="12192000" cy="3872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St. Cloud State University	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961" y="5811864"/>
            <a:ext cx="979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Charting the Future Campus Forum – March 30th, 2016</a:t>
            </a:r>
            <a:endParaRPr lang="en-US" sz="36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1.1.2: Advising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Researching 2 components of Advising:</a:t>
            </a:r>
          </a:p>
          <a:p>
            <a:pPr lvl="1"/>
            <a:r>
              <a:rPr lang="en-US" dirty="0" smtClean="0"/>
              <a:t>Advising Structures</a:t>
            </a:r>
          </a:p>
          <a:p>
            <a:pPr lvl="2"/>
            <a:r>
              <a:rPr lang="en-US" dirty="0" smtClean="0"/>
              <a:t>Centralized/Decentralize/Hybrid</a:t>
            </a:r>
          </a:p>
          <a:p>
            <a:pPr lvl="1"/>
            <a:r>
              <a:rPr lang="en-US" dirty="0" smtClean="0"/>
              <a:t>Advising Philosophies/Approaches</a:t>
            </a:r>
          </a:p>
          <a:p>
            <a:pPr lvl="2"/>
            <a:r>
              <a:rPr lang="en-US" dirty="0" smtClean="0"/>
              <a:t>Strategic Goal: Excellent Advising for all students that is proactive, appreciate and intrusive.</a:t>
            </a:r>
          </a:p>
          <a:p>
            <a:pPr lvl="2"/>
            <a:endParaRPr lang="en-US" dirty="0"/>
          </a:p>
          <a:p>
            <a:r>
              <a:rPr lang="en-US" dirty="0" smtClean="0"/>
              <a:t>Two pilots being developed for Fall 2016</a:t>
            </a:r>
          </a:p>
          <a:p>
            <a:pPr lvl="1"/>
            <a:r>
              <a:rPr lang="en-US" dirty="0" smtClean="0"/>
              <a:t>Professional Advising in SOPA</a:t>
            </a:r>
          </a:p>
          <a:p>
            <a:pPr lvl="1"/>
            <a:r>
              <a:rPr lang="en-US" dirty="0" smtClean="0"/>
              <a:t>Pilot department ECE in COSE</a:t>
            </a:r>
          </a:p>
          <a:p>
            <a:r>
              <a:rPr lang="en-US" dirty="0" smtClean="0"/>
              <a:t>Enhanced early partnership with Career Services focused on integration of Career and Academic Advising.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9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38400" y="2357647"/>
            <a:ext cx="2148840" cy="2057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Engagement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68395" y="1126273"/>
            <a:ext cx="2148840" cy="2057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Academic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968395" y="3497580"/>
            <a:ext cx="2148840" cy="2057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Wellness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498390" y="2311927"/>
            <a:ext cx="2148840" cy="2057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Financial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77817" y="2561854"/>
            <a:ext cx="1529995" cy="1600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Holistic</a:t>
            </a:r>
          </a:p>
          <a:p>
            <a:pPr algn="ctr"/>
            <a:r>
              <a:rPr lang="en-US" dirty="0" smtClean="0"/>
              <a:t>Student</a:t>
            </a:r>
          </a:p>
          <a:p>
            <a:pPr algn="ctr"/>
            <a:r>
              <a:rPr lang="en-US" dirty="0" smtClean="0"/>
              <a:t>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3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1.1.2 Student Success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dirty="0"/>
              <a:t>1.1.2: Complete University Student Success Plan</a:t>
            </a:r>
          </a:p>
          <a:p>
            <a:pPr lvl="2"/>
            <a:r>
              <a:rPr lang="en-US" dirty="0"/>
              <a:t>Focus in 4 student areas:</a:t>
            </a:r>
          </a:p>
          <a:p>
            <a:pPr lvl="3"/>
            <a:r>
              <a:rPr lang="en-US" dirty="0" smtClean="0"/>
              <a:t>Academics</a:t>
            </a:r>
          </a:p>
          <a:p>
            <a:pPr lvl="4"/>
            <a:r>
              <a:rPr lang="en-US" dirty="0" smtClean="0"/>
              <a:t>Preparation, course scheduling, FYS, near peer mentoring, </a:t>
            </a:r>
            <a:endParaRPr lang="en-US" dirty="0"/>
          </a:p>
          <a:p>
            <a:pPr lvl="3"/>
            <a:r>
              <a:rPr lang="en-US" dirty="0"/>
              <a:t>Financial </a:t>
            </a:r>
            <a:r>
              <a:rPr lang="en-US" dirty="0" smtClean="0"/>
              <a:t>barriers</a:t>
            </a:r>
          </a:p>
          <a:p>
            <a:pPr lvl="4"/>
            <a:r>
              <a:rPr lang="en-US" dirty="0" smtClean="0"/>
              <a:t>Financial Literacy, Discretionary Aid, </a:t>
            </a:r>
            <a:r>
              <a:rPr lang="en-US" dirty="0"/>
              <a:t>Resource Center for Economically Struggling Students</a:t>
            </a:r>
          </a:p>
          <a:p>
            <a:pPr lvl="3"/>
            <a:r>
              <a:rPr lang="en-US" dirty="0"/>
              <a:t>Engagement</a:t>
            </a:r>
          </a:p>
          <a:p>
            <a:pPr lvl="3"/>
            <a:r>
              <a:rPr lang="en-US" dirty="0" smtClean="0"/>
              <a:t>Wellness</a:t>
            </a:r>
            <a:endParaRPr lang="en-US" dirty="0"/>
          </a:p>
          <a:p>
            <a:pPr lvl="2"/>
            <a:r>
              <a:rPr lang="en-US" dirty="0"/>
              <a:t>AASCU Re-Imaging the First Year </a:t>
            </a:r>
            <a:r>
              <a:rPr lang="en-US" dirty="0" smtClean="0"/>
              <a:t>project</a:t>
            </a:r>
          </a:p>
          <a:p>
            <a:pPr lvl="3"/>
            <a:r>
              <a:rPr lang="en-US" dirty="0" smtClean="0"/>
              <a:t>Faculty</a:t>
            </a:r>
          </a:p>
          <a:p>
            <a:pPr lvl="3"/>
            <a:r>
              <a:rPr lang="en-US" dirty="0" smtClean="0"/>
              <a:t>Students</a:t>
            </a:r>
          </a:p>
          <a:p>
            <a:pPr lvl="3"/>
            <a:r>
              <a:rPr lang="en-US" dirty="0" smtClean="0"/>
              <a:t>Curriculum</a:t>
            </a:r>
          </a:p>
          <a:p>
            <a:pPr lvl="3"/>
            <a:r>
              <a:rPr lang="en-US" dirty="0" smtClean="0"/>
              <a:t>Institutional Intentionality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Success plan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dirty="0"/>
              <a:t>Strategy</a:t>
            </a:r>
            <a:r>
              <a:rPr lang="en-US" sz="3400" dirty="0"/>
              <a:t>:</a:t>
            </a:r>
          </a:p>
          <a:p>
            <a:pPr marL="0" indent="0">
              <a:buNone/>
            </a:pPr>
            <a:r>
              <a:rPr lang="en-US" sz="3400" dirty="0"/>
              <a:t>Excellent </a:t>
            </a:r>
            <a:r>
              <a:rPr lang="en-US" sz="3400" dirty="0" smtClean="0"/>
              <a:t>Advising for all students that is proactive</a:t>
            </a:r>
            <a:r>
              <a:rPr lang="en-US" sz="3400" dirty="0"/>
              <a:t>, appreciative and </a:t>
            </a:r>
            <a:r>
              <a:rPr lang="en-US" sz="3400" dirty="0" smtClean="0"/>
              <a:t>intrusive.</a:t>
            </a:r>
            <a:endParaRPr lang="en-US" sz="3400" dirty="0"/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Faculty</a:t>
            </a:r>
            <a:r>
              <a:rPr lang="en-US" sz="3400" dirty="0"/>
              <a:t>:</a:t>
            </a:r>
          </a:p>
          <a:p>
            <a:pPr marL="0" indent="0">
              <a:buNone/>
            </a:pPr>
            <a:r>
              <a:rPr lang="en-US" sz="3400" dirty="0"/>
              <a:t>Advising Center development on advising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Students</a:t>
            </a:r>
            <a:r>
              <a:rPr lang="en-US" sz="3400" dirty="0"/>
              <a:t>:</a:t>
            </a:r>
          </a:p>
          <a:p>
            <a:pPr marL="0" indent="0">
              <a:buNone/>
            </a:pPr>
            <a:r>
              <a:rPr lang="en-US" sz="3400" dirty="0"/>
              <a:t>Direct declare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Curriculum</a:t>
            </a:r>
            <a:r>
              <a:rPr lang="en-US" sz="3400" dirty="0"/>
              <a:t>:</a:t>
            </a:r>
          </a:p>
          <a:p>
            <a:pPr marL="0" indent="0">
              <a:buNone/>
            </a:pPr>
            <a:r>
              <a:rPr lang="en-US" sz="3400" dirty="0"/>
              <a:t>FYS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Institutional Intentionality:</a:t>
            </a:r>
          </a:p>
          <a:p>
            <a:pPr marL="0" indent="0">
              <a:buNone/>
            </a:pPr>
            <a:r>
              <a:rPr lang="en-US" sz="3400" dirty="0"/>
              <a:t>Professional Advising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1.1.6: Complete Evaluation of Existing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Complied list of key student resources.</a:t>
            </a:r>
          </a:p>
          <a:p>
            <a:pPr lvl="0"/>
            <a:r>
              <a:rPr lang="en-US" dirty="0"/>
              <a:t>Created new website combining Accounts receivable, Financial Aid and Records and Registration.</a:t>
            </a:r>
          </a:p>
          <a:p>
            <a:pPr lvl="0"/>
            <a:r>
              <a:rPr lang="en-US" dirty="0"/>
              <a:t>Met to discuss using mnscu.edu online support team.</a:t>
            </a:r>
          </a:p>
          <a:p>
            <a:r>
              <a:rPr lang="en-US" dirty="0"/>
              <a:t>Added Prep Talk for online admissions appointments. </a:t>
            </a:r>
            <a:endParaRPr lang="en-US" dirty="0" smtClean="0"/>
          </a:p>
          <a:p>
            <a:r>
              <a:rPr lang="en-US" dirty="0" smtClean="0"/>
              <a:t>Ongoing engagement of student success CRM (i.e. </a:t>
            </a:r>
            <a:r>
              <a:rPr lang="en-US" dirty="0" err="1" smtClean="0"/>
              <a:t>Mapworks</a:t>
            </a:r>
            <a:r>
              <a:rPr lang="en-US" dirty="0" smtClean="0"/>
              <a:t>, </a:t>
            </a:r>
            <a:r>
              <a:rPr lang="en-US" dirty="0" err="1" smtClean="0"/>
              <a:t>Cevitus</a:t>
            </a:r>
            <a:r>
              <a:rPr lang="en-US" dirty="0" smtClean="0"/>
              <a:t>, Starfish, Oracle, EAB).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3.1.1 Financial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 err="1"/>
              <a:t>GradReady</a:t>
            </a:r>
            <a:r>
              <a:rPr lang="en-US" dirty="0"/>
              <a:t>, a web based financial literacy package, has been rolled out to campus. </a:t>
            </a:r>
            <a:endParaRPr lang="en-US" dirty="0" smtClean="0"/>
          </a:p>
          <a:p>
            <a:pPr lvl="0"/>
            <a:r>
              <a:rPr lang="en-US" dirty="0" smtClean="0"/>
              <a:t>Will use at A&amp;R and Orientation</a:t>
            </a:r>
          </a:p>
          <a:p>
            <a:pPr lvl="0"/>
            <a:r>
              <a:rPr lang="en-US" dirty="0" smtClean="0"/>
              <a:t>Integration into First Year Seminar pilot</a:t>
            </a:r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Center for Economic Education is hosting “Personal Finance 101” sessions each Wednesday in April</a:t>
            </a:r>
            <a:r>
              <a:rPr lang="en-US" dirty="0" smtClean="0"/>
              <a:t>.</a:t>
            </a:r>
          </a:p>
          <a:p>
            <a:pPr lvl="0"/>
            <a:r>
              <a:rPr lang="en-US" dirty="0"/>
              <a:t>Email reminder each February to all returning student to complete the FAFSA.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6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Level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First Quarterly Report: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://www.chartingthefuturemnscu.com/2016/01/charting-the-future-first-quarterly-report-completed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www.stcloudstate.edu/president/workplans.aspx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1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CTF Campus Forum </a:t>
            </a:r>
            <a:r>
              <a:rPr lang="en-US" sz="3600" b="1" dirty="0" smtClean="0"/>
              <a:t>Dates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5</a:t>
            </a:r>
            <a:r>
              <a:rPr lang="en-US" b="1" dirty="0" smtClean="0">
                <a:latin typeface="+mn-lt"/>
              </a:rPr>
              <a:t>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May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2016:  3:30-4:30 p.m., Atwood Alumni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Room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7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Next Quarterly report Due Friday</a:t>
            </a:r>
          </a:p>
          <a:p>
            <a:r>
              <a:rPr lang="en-US" dirty="0" smtClean="0"/>
              <a:t>System Level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15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91" y="131562"/>
            <a:ext cx="8056593" cy="45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6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CTF Campus Forum </a:t>
            </a:r>
            <a:r>
              <a:rPr lang="en-US" dirty="0" smtClean="0"/>
              <a:t>Members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SCSU President </a:t>
            </a:r>
            <a:r>
              <a:rPr lang="en-US" dirty="0"/>
              <a:t>Earl H. </a:t>
            </a:r>
            <a:r>
              <a:rPr lang="en-US" dirty="0" smtClean="0"/>
              <a:t>Potter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/>
              <a:t>Provost and </a:t>
            </a:r>
            <a:r>
              <a:rPr lang="en-US" b="1" dirty="0" smtClean="0"/>
              <a:t>VP for </a:t>
            </a:r>
            <a:r>
              <a:rPr lang="en-US" b="1" dirty="0"/>
              <a:t>Academic </a:t>
            </a:r>
            <a:r>
              <a:rPr lang="en-US" b="1" dirty="0" smtClean="0"/>
              <a:t>Affairs </a:t>
            </a:r>
            <a:r>
              <a:rPr lang="en-US" dirty="0" smtClean="0"/>
              <a:t>Ashish Vaidya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Student Life and </a:t>
            </a:r>
            <a:r>
              <a:rPr lang="en-US" b="1" dirty="0" smtClean="0"/>
              <a:t>Development </a:t>
            </a:r>
            <a:r>
              <a:rPr lang="en-US" dirty="0" smtClean="0"/>
              <a:t>Wanda Overland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Finance and </a:t>
            </a:r>
            <a:r>
              <a:rPr lang="en-US" b="1" dirty="0" smtClean="0"/>
              <a:t>Administration </a:t>
            </a:r>
            <a:r>
              <a:rPr lang="en-US" dirty="0" smtClean="0"/>
              <a:t>Tammy McGee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University </a:t>
            </a:r>
            <a:r>
              <a:rPr lang="en-US" b="1" dirty="0" smtClean="0"/>
              <a:t>Advancement </a:t>
            </a:r>
            <a:r>
              <a:rPr lang="en-US" dirty="0" smtClean="0"/>
              <a:t>Matt Andrew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Director </a:t>
            </a:r>
            <a:r>
              <a:rPr lang="en-US" b="1" dirty="0"/>
              <a:t>of Human Resources </a:t>
            </a:r>
            <a:r>
              <a:rPr lang="en-US" dirty="0"/>
              <a:t>Holly </a:t>
            </a:r>
            <a:r>
              <a:rPr lang="en-US" dirty="0" smtClean="0"/>
              <a:t>Schoenherr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SCSU </a:t>
            </a:r>
            <a:r>
              <a:rPr lang="en-US" b="1" dirty="0"/>
              <a:t>Student </a:t>
            </a:r>
            <a:r>
              <a:rPr lang="en-US" b="1" dirty="0" smtClean="0"/>
              <a:t>Government: </a:t>
            </a:r>
            <a:r>
              <a:rPr lang="en-US" dirty="0"/>
              <a:t>Summer Vogel, Mikaela Johnson, Randall </a:t>
            </a:r>
            <a:r>
              <a:rPr lang="en-US" dirty="0" smtClean="0"/>
              <a:t>Olson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AFSCME</a:t>
            </a:r>
            <a:r>
              <a:rPr lang="en-US" b="1" dirty="0"/>
              <a:t>: </a:t>
            </a:r>
            <a:r>
              <a:rPr lang="en-US" dirty="0"/>
              <a:t>Laurie Luethmers, Erin </a:t>
            </a:r>
            <a:r>
              <a:rPr lang="en-US" dirty="0" smtClean="0"/>
              <a:t>McClure, Hanna </a:t>
            </a:r>
            <a:r>
              <a:rPr lang="en-US" dirty="0" err="1" smtClean="0"/>
              <a:t>Topp-Schefers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Faculty </a:t>
            </a:r>
            <a:r>
              <a:rPr lang="en-US" b="1" dirty="0"/>
              <a:t>Association: </a:t>
            </a:r>
            <a:r>
              <a:rPr lang="en-US" dirty="0"/>
              <a:t>Jo Flanders, Tom Hergert, Kristian </a:t>
            </a:r>
            <a:r>
              <a:rPr lang="en-US" dirty="0" err="1"/>
              <a:t>Twombley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MAPE: </a:t>
            </a:r>
            <a:r>
              <a:rPr lang="en-US" dirty="0" smtClean="0"/>
              <a:t>Jen </a:t>
            </a:r>
            <a:r>
              <a:rPr lang="en-US" dirty="0"/>
              <a:t>Foley, Craig </a:t>
            </a:r>
            <a:r>
              <a:rPr lang="en-US" dirty="0" err="1" smtClean="0"/>
              <a:t>Overboe</a:t>
            </a:r>
            <a:r>
              <a:rPr lang="en-US" dirty="0" smtClean="0"/>
              <a:t>, Chris Stanley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MMA: </a:t>
            </a:r>
            <a:r>
              <a:rPr lang="en-US" dirty="0"/>
              <a:t>(3 members)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MSUAASF: </a:t>
            </a:r>
            <a:r>
              <a:rPr lang="en-US" dirty="0" smtClean="0"/>
              <a:t>Tara </a:t>
            </a:r>
            <a:r>
              <a:rPr lang="en-US" dirty="0"/>
              <a:t>Winchester, Michelle Schmitz, Mike </a:t>
            </a:r>
            <a:r>
              <a:rPr lang="en-US" dirty="0" smtClean="0"/>
              <a:t>Penrod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40944"/>
            <a:ext cx="7826297" cy="112627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Campus-based </a:t>
            </a:r>
            <a:r>
              <a:rPr lang="en-US" b="1" dirty="0" smtClean="0"/>
              <a:t>CTF </a:t>
            </a:r>
            <a:br>
              <a:rPr lang="en-US" b="1" dirty="0" smtClean="0"/>
            </a:br>
            <a:r>
              <a:rPr lang="en-US" b="1" dirty="0" smtClean="0"/>
              <a:t>Work </a:t>
            </a:r>
            <a:r>
              <a:rPr lang="en-US" b="1" dirty="0"/>
              <a:t>Plan </a:t>
            </a:r>
            <a:r>
              <a:rPr lang="en-US" b="1" dirty="0" smtClean="0"/>
              <a:t>Expectations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58538683"/>
              </p:ext>
            </p:extLst>
          </p:nvPr>
        </p:nvGraphicFramePr>
        <p:xfrm>
          <a:off x="534988" y="1237061"/>
          <a:ext cx="11051961" cy="55164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3561"/>
                <a:gridCol w="4653887"/>
                <a:gridCol w="3575713"/>
                <a:gridCol w="1828800"/>
              </a:tblGrid>
              <a:tr h="414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CTF Initiative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FY2016 CTF Actions/Milestones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Point People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Campus Committee/Council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Convene campus-based advising work group that researches advising best practices and develops specific recommendations for strengthening advising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86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1.1.2/1.3.1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Student Success plan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0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(diversity) plans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Ellyn </a:t>
                      </a:r>
                      <a:r>
                        <a:rPr lang="en-US" sz="1400" dirty="0" smtClean="0">
                          <a:effectLst/>
                        </a:rPr>
                        <a:t>Bartges, Equity &amp; Access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Diversity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1.1.6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Complete evaluation of existing resources and services to meet needs of future and current </a:t>
                      </a:r>
                      <a:r>
                        <a:rPr lang="en-US" sz="1400" dirty="0" smtClean="0">
                          <a:effectLst/>
                        </a:rPr>
                        <a:t>students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Sue Bayerl, Records &amp; Registration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1.2.2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Conduct a campus technology assessment to better understand academic program/ discipline needs, current and future student needs and access, and institutional capacity to meet needs of current and future students and </a:t>
                      </a:r>
                      <a:r>
                        <a:rPr lang="en-US" sz="1400" dirty="0" smtClean="0">
                          <a:effectLst/>
                        </a:rPr>
                        <a:t>faculty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Henry </a:t>
                      </a:r>
                      <a:r>
                        <a:rPr lang="en-US" sz="1400" dirty="0" smtClean="0">
                          <a:effectLst/>
                        </a:rPr>
                        <a:t>May, Information Tech Services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Technology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57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Establish stretch goals and prepare for the statewide scholarship campaign to raise $50M</a:t>
                      </a:r>
                      <a:r>
                        <a:rPr lang="en-US" sz="1400" baseline="0" dirty="0" smtClean="0"/>
                        <a:t> over two years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Matt</a:t>
                      </a:r>
                      <a:r>
                        <a:rPr lang="en-US" sz="1400" baseline="0" dirty="0" smtClean="0"/>
                        <a:t> Andrew, University Advancement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Continue to deploy financial literacy programs for students as well</a:t>
                      </a:r>
                      <a:r>
                        <a:rPr lang="en-US" sz="1400" baseline="0" dirty="0" smtClean="0"/>
                        <a:t> as family financial planning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Adam 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Uran, Financial Aid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Sharp, Advising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 SCSU engagement in broader</a:t>
                      </a:r>
                      <a:r>
                        <a:rPr lang="en-US" sz="1400" baseline="0" dirty="0" smtClean="0"/>
                        <a:t> CTF system-wide efforts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Ashish Vaidya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Times New Roman"/>
                        </a:rPr>
                        <a:t>,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Provost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CTF Campus Forum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5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Updates: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 smtClean="0"/>
              <a:t>Student Success Advisory Council:</a:t>
            </a:r>
          </a:p>
          <a:p>
            <a:r>
              <a:rPr lang="en-US" b="1" dirty="0" smtClean="0"/>
              <a:t> </a:t>
            </a:r>
            <a:r>
              <a:rPr lang="en-US" dirty="0"/>
              <a:t>1.1.2:  Convene campus-based advising work group that researches advising best practices and develops specific recommendations for strengthening advising </a:t>
            </a:r>
          </a:p>
          <a:p>
            <a:r>
              <a:rPr lang="en-US" dirty="0"/>
              <a:t>1.1.2:  Complete University Student Success Plan </a:t>
            </a:r>
          </a:p>
          <a:p>
            <a:r>
              <a:rPr lang="en-US" dirty="0"/>
              <a:t>1.1.6:  Complete Evaluation of existing (online) resources and services to meet needs of future and current students </a:t>
            </a:r>
          </a:p>
          <a:p>
            <a:r>
              <a:rPr lang="en-US" dirty="0"/>
              <a:t>3.1.1:  Continue to deploy financial literacy programs for students as well as family financial planning</a:t>
            </a:r>
            <a:endParaRPr lang="en-US" b="1" dirty="0" smtClean="0"/>
          </a:p>
          <a:p>
            <a:pPr marL="0" indent="0" fontAlgn="ctr">
              <a:buNone/>
            </a:pPr>
            <a:r>
              <a:rPr lang="en-US" b="1" dirty="0" smtClean="0"/>
              <a:t>meetings: 1/15/2016; 1/27/2016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5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Scholarship Project Team</a:t>
            </a:r>
            <a:endParaRPr lang="en-US" sz="1200" dirty="0"/>
          </a:p>
          <a:p>
            <a:pPr lvl="0"/>
            <a:r>
              <a:rPr lang="en-US" dirty="0" smtClean="0"/>
              <a:t>Team </a:t>
            </a:r>
            <a:r>
              <a:rPr lang="en-US" dirty="0"/>
              <a:t>Members:</a:t>
            </a:r>
            <a:endParaRPr lang="en-US" sz="2000" dirty="0"/>
          </a:p>
          <a:p>
            <a:pPr lvl="1"/>
            <a:r>
              <a:rPr lang="en-US" dirty="0"/>
              <a:t>Jen Sell </a:t>
            </a:r>
            <a:r>
              <a:rPr lang="en-US" dirty="0" err="1"/>
              <a:t>Matke</a:t>
            </a:r>
            <a:endParaRPr lang="en-US" sz="1800" dirty="0"/>
          </a:p>
          <a:p>
            <a:pPr lvl="1"/>
            <a:r>
              <a:rPr lang="en-US" dirty="0"/>
              <a:t>Marilyn Hart</a:t>
            </a:r>
            <a:endParaRPr lang="en-US" sz="1800" dirty="0"/>
          </a:p>
          <a:p>
            <a:pPr lvl="1"/>
            <a:r>
              <a:rPr lang="en-US" dirty="0"/>
              <a:t>Jennifer Howland</a:t>
            </a:r>
            <a:endParaRPr lang="en-US" sz="1800" dirty="0"/>
          </a:p>
          <a:p>
            <a:pPr lvl="1"/>
            <a:r>
              <a:rPr lang="en-US" dirty="0"/>
              <a:t>Kim </a:t>
            </a:r>
            <a:r>
              <a:rPr lang="en-US" dirty="0" err="1"/>
              <a:t>Hiltner</a:t>
            </a:r>
            <a:endParaRPr lang="en-US" sz="1800" dirty="0"/>
          </a:p>
          <a:p>
            <a:pPr lvl="1"/>
            <a:r>
              <a:rPr lang="en-US" dirty="0"/>
              <a:t>Jodi Kuznia</a:t>
            </a:r>
            <a:endParaRPr lang="en-US" sz="1800" dirty="0"/>
          </a:p>
          <a:p>
            <a:pPr lvl="1"/>
            <a:r>
              <a:rPr lang="en-US" dirty="0"/>
              <a:t>Mike Uran </a:t>
            </a:r>
            <a:endParaRPr lang="en-US" sz="1800" dirty="0"/>
          </a:p>
          <a:p>
            <a:pPr lvl="1"/>
            <a:r>
              <a:rPr lang="en-US" dirty="0"/>
              <a:t>Lori Lemm</a:t>
            </a:r>
            <a:endParaRPr lang="en-US" sz="1800" dirty="0"/>
          </a:p>
          <a:p>
            <a:pPr lvl="1"/>
            <a:r>
              <a:rPr lang="en-US" dirty="0"/>
              <a:t>Michelle Braun-</a:t>
            </a:r>
            <a:r>
              <a:rPr lang="en-US" dirty="0" err="1"/>
              <a:t>Heurung</a:t>
            </a:r>
            <a:endParaRPr lang="en-US" sz="1800" dirty="0"/>
          </a:p>
          <a:p>
            <a:pPr lvl="1"/>
            <a:r>
              <a:rPr lang="en-US" dirty="0"/>
              <a:t>Matt Andrew</a:t>
            </a:r>
            <a:endParaRPr lang="en-US" sz="1800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4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3.1.1 Scholarships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Scholarship Project Team formed; initial meeting and formation of sub-groups (data, strategic opportunities, student stories); discussion of sub-group results to date and identification of additional information needs. </a:t>
            </a:r>
            <a:endParaRPr lang="en-US" dirty="0" smtClean="0"/>
          </a:p>
          <a:p>
            <a:pPr lvl="0"/>
            <a:r>
              <a:rPr lang="en-US" dirty="0" smtClean="0"/>
              <a:t>Ongoing work:</a:t>
            </a:r>
          </a:p>
          <a:p>
            <a:pPr lvl="1"/>
            <a:r>
              <a:rPr lang="en-US" dirty="0" smtClean="0"/>
              <a:t>Development of a story narrative and infographics.</a:t>
            </a:r>
          </a:p>
          <a:p>
            <a:pPr lvl="1"/>
            <a:r>
              <a:rPr lang="en-US" dirty="0" smtClean="0"/>
              <a:t>Develop specificity around strategic opportunities across campus.</a:t>
            </a:r>
          </a:p>
          <a:p>
            <a:pPr lvl="1"/>
            <a:r>
              <a:rPr lang="en-US" dirty="0" smtClean="0"/>
              <a:t>Select stories for campaigns.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1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1.2.2 Technology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Team: Campus </a:t>
            </a:r>
            <a:r>
              <a:rPr lang="en-US" dirty="0"/>
              <a:t>Academic Technology </a:t>
            </a:r>
            <a:r>
              <a:rPr lang="en-US" dirty="0" smtClean="0"/>
              <a:t>Team</a:t>
            </a:r>
          </a:p>
          <a:p>
            <a:r>
              <a:rPr lang="en-US" dirty="0" smtClean="0"/>
              <a:t>Work Plan:</a:t>
            </a:r>
          </a:p>
          <a:p>
            <a:pPr lvl="1"/>
            <a:r>
              <a:rPr lang="en-US" dirty="0" smtClean="0"/>
              <a:t>Tech Fee student survey </a:t>
            </a:r>
          </a:p>
          <a:p>
            <a:pPr lvl="1"/>
            <a:r>
              <a:rPr lang="en-US" dirty="0" smtClean="0"/>
              <a:t>Tech Fee recommendation for investment</a:t>
            </a:r>
          </a:p>
          <a:p>
            <a:r>
              <a:rPr lang="en-US" dirty="0" smtClean="0"/>
              <a:t>ECAR survey with System Office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Tech Fee Survey administered to Students.  Expected completion by 1 April.</a:t>
            </a:r>
          </a:p>
          <a:p>
            <a:pPr lvl="0"/>
            <a:r>
              <a:rPr lang="en-US" dirty="0"/>
              <a:t>Complete </a:t>
            </a:r>
            <a:r>
              <a:rPr lang="en-US" dirty="0" err="1"/>
              <a:t>Educause</a:t>
            </a:r>
            <a:r>
              <a:rPr lang="en-US" dirty="0"/>
              <a:t> technology survey.  Results available 7 April.</a:t>
            </a:r>
          </a:p>
          <a:p>
            <a:pPr lvl="0"/>
            <a:r>
              <a:rPr lang="en-US" dirty="0"/>
              <a:t>Work with System Office Staff to deliver ECAR survey to Faculty and students.  Expected completion 15 May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1.3.1 Diversity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Identified:</a:t>
            </a:r>
          </a:p>
          <a:p>
            <a:pPr lvl="1"/>
            <a:r>
              <a:rPr lang="en-US" dirty="0" smtClean="0"/>
              <a:t>Strategies</a:t>
            </a:r>
          </a:p>
          <a:p>
            <a:pPr lvl="1"/>
            <a:r>
              <a:rPr lang="en-US" dirty="0" smtClean="0"/>
              <a:t>Tactics </a:t>
            </a:r>
          </a:p>
          <a:p>
            <a:pPr lvl="1"/>
            <a:r>
              <a:rPr lang="en-US" dirty="0" smtClean="0"/>
              <a:t>Key </a:t>
            </a:r>
            <a:r>
              <a:rPr lang="en-US" smtClean="0"/>
              <a:t>Performance Indicatorss.</a:t>
            </a:r>
            <a:endParaRPr lang="en-US" dirty="0" smtClean="0"/>
          </a:p>
          <a:p>
            <a:r>
              <a:rPr lang="en-US" dirty="0" smtClean="0"/>
              <a:t>Aligned with Student Success Plan</a:t>
            </a:r>
          </a:p>
          <a:p>
            <a:pPr lvl="1"/>
            <a:r>
              <a:rPr lang="en-US" dirty="0" smtClean="0"/>
              <a:t>Academic</a:t>
            </a:r>
          </a:p>
          <a:p>
            <a:pPr lvl="1"/>
            <a:r>
              <a:rPr lang="en-US" dirty="0" smtClean="0"/>
              <a:t>Financial</a:t>
            </a:r>
          </a:p>
          <a:p>
            <a:pPr lvl="1"/>
            <a:r>
              <a:rPr lang="en-US" dirty="0" smtClean="0"/>
              <a:t>Wellness</a:t>
            </a:r>
          </a:p>
          <a:p>
            <a:pPr lvl="1"/>
            <a:r>
              <a:rPr lang="en-US" dirty="0" smtClean="0"/>
              <a:t>Social Engagement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Success Advisory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523" y="1467977"/>
            <a:ext cx="4449967" cy="49403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3" y="1467977"/>
            <a:ext cx="5267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 Bryson (student)</a:t>
            </a:r>
          </a:p>
          <a:p>
            <a:r>
              <a:rPr lang="en-US" dirty="0"/>
              <a:t>Shawn Ellering (MMA)</a:t>
            </a:r>
          </a:p>
          <a:p>
            <a:r>
              <a:rPr lang="en-US" dirty="0"/>
              <a:t>Stephanie Fernando (Grad Student)</a:t>
            </a:r>
          </a:p>
          <a:p>
            <a:r>
              <a:rPr lang="en-US" dirty="0"/>
              <a:t>Mathew Ferrell (IFO)</a:t>
            </a:r>
          </a:p>
          <a:p>
            <a:r>
              <a:rPr lang="en-US" dirty="0"/>
              <a:t>Laura Finch (IF))</a:t>
            </a:r>
          </a:p>
          <a:p>
            <a:r>
              <a:rPr lang="en-US" dirty="0"/>
              <a:t>Jo Flanders (IFO)</a:t>
            </a:r>
          </a:p>
          <a:p>
            <a:r>
              <a:rPr lang="en-US" dirty="0"/>
              <a:t>Clint Forseth (MAPE)</a:t>
            </a:r>
          </a:p>
          <a:p>
            <a:r>
              <a:rPr lang="en-US" dirty="0"/>
              <a:t>Semya Hakim (IFO)</a:t>
            </a:r>
          </a:p>
          <a:p>
            <a:r>
              <a:rPr lang="en-US" dirty="0"/>
              <a:t>Tom Hergert (IFO)</a:t>
            </a:r>
          </a:p>
          <a:p>
            <a:r>
              <a:rPr lang="en-US" dirty="0"/>
              <a:t>Mark Jaede (IFO)</a:t>
            </a:r>
          </a:p>
          <a:p>
            <a:r>
              <a:rPr lang="en-US" dirty="0"/>
              <a:t>Sandra Johnson (IFO)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12310" y="1467977"/>
            <a:ext cx="5515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Adam Klepetar (Admin/co-chair)</a:t>
            </a:r>
          </a:p>
          <a:p>
            <a:r>
              <a:rPr lang="en-US" dirty="0" smtClean="0"/>
              <a:t>Dan Macari (IFO)</a:t>
            </a:r>
          </a:p>
          <a:p>
            <a:r>
              <a:rPr lang="en-US" dirty="0" smtClean="0"/>
              <a:t>Madeline McLeod (IFO)</a:t>
            </a:r>
          </a:p>
          <a:p>
            <a:r>
              <a:rPr lang="en-US" dirty="0" smtClean="0"/>
              <a:t>Tracy Ore (IFO/co-chair)</a:t>
            </a:r>
          </a:p>
          <a:p>
            <a:r>
              <a:rPr lang="en-US" dirty="0" smtClean="0"/>
              <a:t>Mary </a:t>
            </a:r>
            <a:r>
              <a:rPr lang="en-US" dirty="0" err="1" smtClean="0"/>
              <a:t>Ramacher</a:t>
            </a:r>
            <a:r>
              <a:rPr lang="en-US" dirty="0" smtClean="0"/>
              <a:t> (AFSCME)</a:t>
            </a:r>
          </a:p>
          <a:p>
            <a:r>
              <a:rPr lang="en-US" dirty="0" smtClean="0"/>
              <a:t>Holly Schuck (ASF)</a:t>
            </a:r>
          </a:p>
          <a:p>
            <a:r>
              <a:rPr lang="en-US" dirty="0" smtClean="0"/>
              <a:t>Amber Schultz (Admin/co-chair)</a:t>
            </a:r>
          </a:p>
          <a:p>
            <a:r>
              <a:rPr lang="en-US" dirty="0" smtClean="0"/>
              <a:t>Benjamin Uecker (Student/co-chair)</a:t>
            </a:r>
          </a:p>
          <a:p>
            <a:r>
              <a:rPr lang="en-US" dirty="0" smtClean="0"/>
              <a:t>Robert Weisman (IFO)</a:t>
            </a:r>
          </a:p>
          <a:p>
            <a:r>
              <a:rPr lang="en-US" dirty="0" smtClean="0"/>
              <a:t>Vicky Williams (Admin)</a:t>
            </a:r>
          </a:p>
          <a:p>
            <a:r>
              <a:rPr lang="en-US" dirty="0" smtClean="0"/>
              <a:t>Tara Winchester (ASF)</a:t>
            </a:r>
          </a:p>
          <a:p>
            <a:r>
              <a:rPr lang="en-US" dirty="0" smtClean="0"/>
              <a:t>Angie Witte (ASF)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63227"/>
      </p:ext>
    </p:extLst>
  </p:cSld>
  <p:clrMapOvr>
    <a:masterClrMapping/>
  </p:clrMapOvr>
</p:sld>
</file>

<file path=ppt/theme/theme1.xml><?xml version="1.0" encoding="utf-8"?>
<a:theme xmlns:a="http://schemas.openxmlformats.org/drawingml/2006/main" name="BrandGuidelinesTe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GuidelinesTemp" id="{0E7E4EEA-3A73-4CB3-9BD2-EA987B0D2E6F}" vid="{03367C60-8D21-48C9-A0BA-CBA86708F2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</TotalTime>
  <Words>1023</Words>
  <Application>Microsoft Office PowerPoint</Application>
  <PresentationFormat>Widescreen</PresentationFormat>
  <Paragraphs>212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BrandGuidelinesTemp</vt:lpstr>
      <vt:lpstr>St. Cloud State University </vt:lpstr>
      <vt:lpstr>CTF Campus Forum Members </vt:lpstr>
      <vt:lpstr>Campus-based CTF  Work Plan Expectations</vt:lpstr>
      <vt:lpstr>Initiative Updates: </vt:lpstr>
      <vt:lpstr>PowerPoint Presentation</vt:lpstr>
      <vt:lpstr>3.1.1 Scholarships</vt:lpstr>
      <vt:lpstr>1.2.2 Technology Evaluation</vt:lpstr>
      <vt:lpstr>1.3.1 Diversity Plan</vt:lpstr>
      <vt:lpstr>Student Success Advisory Team</vt:lpstr>
      <vt:lpstr>1.1.2: Advising</vt:lpstr>
      <vt:lpstr>PowerPoint Presentation</vt:lpstr>
      <vt:lpstr>1.1.2 Student Success Plan</vt:lpstr>
      <vt:lpstr>Student Success plan example</vt:lpstr>
      <vt:lpstr>1.1.6: Complete Evaluation of Existing Resources</vt:lpstr>
      <vt:lpstr>3.1.1 Financial Literacy</vt:lpstr>
      <vt:lpstr>System Level Reporting</vt:lpstr>
      <vt:lpstr>CTF Campus Forum Dates</vt:lpstr>
      <vt:lpstr>Next Steps </vt:lpstr>
      <vt:lpstr>PowerPoint Presentation</vt:lpstr>
    </vt:vector>
  </TitlesOfParts>
  <Company>St. Cloud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Hammer, Adam E.</dc:creator>
  <cp:lastModifiedBy>Conway, Linda M.</cp:lastModifiedBy>
  <cp:revision>123</cp:revision>
  <cp:lastPrinted>2016-02-01T15:38:18Z</cp:lastPrinted>
  <dcterms:created xsi:type="dcterms:W3CDTF">2015-09-14T13:51:29Z</dcterms:created>
  <dcterms:modified xsi:type="dcterms:W3CDTF">2016-06-23T01:25:54Z</dcterms:modified>
</cp:coreProperties>
</file>